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C1AB3CF-F284-46D5-BE99-B54F8E6811CD}" type="datetimeFigureOut">
              <a:rPr lang="nl-NL" smtClean="0"/>
              <a:t>15-1-2019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734278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1AB3CF-F284-46D5-BE99-B54F8E6811CD}" type="datetimeFigureOut">
              <a:rPr lang="nl-NL" smtClean="0"/>
              <a:t>15-1-2019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80908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1AB3CF-F284-46D5-BE99-B54F8E6811CD}" type="datetimeFigureOut">
              <a:rPr lang="nl-NL" smtClean="0"/>
              <a:t>15-1-2019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126263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1AB3CF-F284-46D5-BE99-B54F8E6811CD}" type="datetimeFigureOut">
              <a:rPr lang="nl-NL" smtClean="0"/>
              <a:t>15-1-2019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210718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C1AB3CF-F284-46D5-BE99-B54F8E6811CD}" type="datetimeFigureOut">
              <a:rPr lang="nl-NL" smtClean="0"/>
              <a:t>15-1-2019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94816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C1AB3CF-F284-46D5-BE99-B54F8E6811CD}" type="datetimeFigureOut">
              <a:rPr lang="nl-NL" smtClean="0"/>
              <a:t>15-1-2019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421526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C1AB3CF-F284-46D5-BE99-B54F8E6811CD}" type="datetimeFigureOut">
              <a:rPr lang="nl-NL" smtClean="0"/>
              <a:t>15-1-2019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303285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C1AB3CF-F284-46D5-BE99-B54F8E6811CD}" type="datetimeFigureOut">
              <a:rPr lang="nl-NL" smtClean="0"/>
              <a:t>15-1-2019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632635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C1AB3CF-F284-46D5-BE99-B54F8E6811CD}" type="datetimeFigureOut">
              <a:rPr lang="nl-NL" smtClean="0"/>
              <a:t>15-1-2019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236004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C1AB3CF-F284-46D5-BE99-B54F8E6811CD}" type="datetimeFigureOut">
              <a:rPr lang="nl-NL" smtClean="0"/>
              <a:t>15-1-2019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133065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C1AB3CF-F284-46D5-BE99-B54F8E6811CD}" type="datetimeFigureOut">
              <a:rPr lang="nl-NL" smtClean="0"/>
              <a:t>15-1-2019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0B8EE69-2869-4A6D-9304-C6FE6779DC5D}" type="slidenum">
              <a:rPr lang="nl-NL" smtClean="0"/>
              <a:t>‹nr.›</a:t>
            </a:fld>
            <a:endParaRPr lang="nl-NL"/>
          </a:p>
        </p:txBody>
      </p:sp>
    </p:spTree>
    <p:extLst>
      <p:ext uri="{BB962C8B-B14F-4D97-AF65-F5344CB8AC3E}">
        <p14:creationId xmlns:p14="http://schemas.microsoft.com/office/powerpoint/2010/main" val="2650750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AB3CF-F284-46D5-BE99-B54F8E6811CD}" type="datetimeFigureOut">
              <a:rPr lang="nl-NL" smtClean="0"/>
              <a:t>15-1-2019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8EE69-2869-4A6D-9304-C6FE6779DC5D}" type="slidenum">
              <a:rPr lang="nl-NL" smtClean="0"/>
              <a:t>‹nr.›</a:t>
            </a:fld>
            <a:endParaRPr lang="nl-NL"/>
          </a:p>
        </p:txBody>
      </p:sp>
    </p:spTree>
    <p:extLst>
      <p:ext uri="{BB962C8B-B14F-4D97-AF65-F5344CB8AC3E}">
        <p14:creationId xmlns:p14="http://schemas.microsoft.com/office/powerpoint/2010/main" val="2399758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670775" y="365125"/>
            <a:ext cx="10515600" cy="1325563"/>
          </a:xfrm>
        </p:spPr>
        <p:txBody>
          <a:bodyPr/>
          <a:lstStyle/>
          <a:p>
            <a:r>
              <a:rPr lang="nl-NL" dirty="0" smtClean="0"/>
              <a:t>Paragraaf 3: Politieke partijen</a:t>
            </a:r>
            <a:endParaRPr lang="nl-NL" dirty="0"/>
          </a:p>
        </p:txBody>
      </p:sp>
      <p:sp>
        <p:nvSpPr>
          <p:cNvPr id="5" name="Tijdelijke aanduiding voor inhoud 4"/>
          <p:cNvSpPr>
            <a:spLocks noGrp="1"/>
          </p:cNvSpPr>
          <p:nvPr>
            <p:ph idx="1"/>
          </p:nvPr>
        </p:nvSpPr>
        <p:spPr/>
        <p:txBody>
          <a:bodyPr/>
          <a:lstStyle/>
          <a:p>
            <a:pPr marL="0" indent="0">
              <a:buNone/>
            </a:pPr>
            <a:r>
              <a:rPr lang="nl-NL" dirty="0" smtClean="0"/>
              <a:t>Deelvraag van paragraaf 3:</a:t>
            </a:r>
          </a:p>
          <a:p>
            <a:pPr marL="0" indent="0">
              <a:buNone/>
            </a:pPr>
            <a:endParaRPr lang="nl-NL" dirty="0" smtClean="0"/>
          </a:p>
          <a:p>
            <a:pPr marL="0" indent="0">
              <a:buNone/>
            </a:pPr>
            <a:r>
              <a:rPr lang="nl-NL" dirty="0" smtClean="0"/>
              <a:t>Welke politieke partijen zijn er in Nederland en wat willen ze?</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5070488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Maatschappelijke veranderingen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Maatschappelijke veranderingen vanaf de jaren zestig tot heden:</a:t>
            </a:r>
          </a:p>
          <a:p>
            <a:endParaRPr lang="nl-NL" dirty="0" smtClean="0"/>
          </a:p>
          <a:p>
            <a:endParaRPr lang="nl-NL" dirty="0"/>
          </a:p>
          <a:p>
            <a:r>
              <a:rPr lang="nl-NL" dirty="0" smtClean="0"/>
              <a:t>Meer ‘zwevende kiezers’;</a:t>
            </a:r>
          </a:p>
          <a:p>
            <a:r>
              <a:rPr lang="nl-NL" dirty="0" smtClean="0"/>
              <a:t>Dalende ledenaantallen bij politieke partijen (en TV- omroepen)</a:t>
            </a:r>
          </a:p>
          <a:p>
            <a:r>
              <a:rPr lang="nl-NL" dirty="0" smtClean="0"/>
              <a:t>Uitbreiding Europese Unie en toename EU- wetgeving</a:t>
            </a:r>
          </a:p>
          <a:p>
            <a:r>
              <a:rPr lang="nl-NL" dirty="0" smtClean="0"/>
              <a:t>Toenemende populariteit populistische en nationalistische partijen</a:t>
            </a:r>
          </a:p>
          <a:p>
            <a:r>
              <a:rPr lang="nl-NL" dirty="0" smtClean="0"/>
              <a:t>Fractiediscipline voor politici; </a:t>
            </a:r>
            <a:endParaRPr lang="nl-NL" dirty="0"/>
          </a:p>
        </p:txBody>
      </p:sp>
    </p:spTree>
    <p:extLst>
      <p:ext uri="{BB962C8B-B14F-4D97-AF65-F5344CB8AC3E}">
        <p14:creationId xmlns:p14="http://schemas.microsoft.com/office/powerpoint/2010/main" val="2898783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endParaRPr lang="nl-NL" altLang="nl-NL" smtClean="0"/>
          </a:p>
        </p:txBody>
      </p:sp>
      <p:pic>
        <p:nvPicPr>
          <p:cNvPr id="1741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0"/>
            <a:ext cx="9144000" cy="6858000"/>
          </a:xfrm>
          <a:noFill/>
        </p:spPr>
      </p:pic>
    </p:spTree>
    <p:extLst>
      <p:ext uri="{BB962C8B-B14F-4D97-AF65-F5344CB8AC3E}">
        <p14:creationId xmlns:p14="http://schemas.microsoft.com/office/powerpoint/2010/main" val="2647525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r>
              <a:rPr lang="nl-NL" altLang="nl-NL" sz="3600"/>
              <a:t>Politieke partijen en centrale waarden</a:t>
            </a:r>
          </a:p>
        </p:txBody>
      </p:sp>
      <p:pic>
        <p:nvPicPr>
          <p:cNvPr id="1843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2119314"/>
            <a:ext cx="9144000" cy="4738687"/>
          </a:xfrm>
          <a:noFill/>
        </p:spPr>
      </p:pic>
    </p:spTree>
    <p:extLst>
      <p:ext uri="{BB962C8B-B14F-4D97-AF65-F5344CB8AC3E}">
        <p14:creationId xmlns:p14="http://schemas.microsoft.com/office/powerpoint/2010/main" val="3260628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nl-NL" altLang="nl-NL" sz="3200"/>
              <a:t>Politieke stromingen en centrale waarden</a:t>
            </a:r>
          </a:p>
        </p:txBody>
      </p:sp>
      <p:pic>
        <p:nvPicPr>
          <p:cNvPr id="1945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03389" y="1412876"/>
            <a:ext cx="8569325" cy="4968875"/>
          </a:xfrm>
          <a:noFill/>
        </p:spPr>
      </p:pic>
    </p:spTree>
    <p:extLst>
      <p:ext uri="{BB962C8B-B14F-4D97-AF65-F5344CB8AC3E}">
        <p14:creationId xmlns:p14="http://schemas.microsoft.com/office/powerpoint/2010/main" val="108588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Opkomst bij verkiezingen: stemplicht</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t>Stemrecht tegenover stemplicht</a:t>
            </a:r>
          </a:p>
          <a:p>
            <a:pPr marL="0" indent="0">
              <a:buNone/>
            </a:pPr>
            <a:endParaRPr lang="nl-NL" dirty="0"/>
          </a:p>
          <a:p>
            <a:pPr marL="0" indent="0">
              <a:buNone/>
            </a:pPr>
            <a:r>
              <a:rPr lang="nl-NL" dirty="0" smtClean="0"/>
              <a:t>De </a:t>
            </a:r>
            <a:r>
              <a:rPr lang="nl-NL" b="1" dirty="0" smtClean="0"/>
              <a:t>stemplicht</a:t>
            </a:r>
            <a:r>
              <a:rPr lang="nl-NL" dirty="0" smtClean="0"/>
              <a:t> (of </a:t>
            </a:r>
            <a:r>
              <a:rPr lang="nl-NL" b="1" dirty="0" smtClean="0"/>
              <a:t>actieve kiesplicht</a:t>
            </a:r>
            <a:r>
              <a:rPr lang="nl-NL" dirty="0" smtClean="0"/>
              <a:t>) is de verplichting voor de burger om na de oproep tot de verkiezingen zich aan te melden bij een kiesbureau om deel te nemen aan de verkiezingsverrichtingen.</a:t>
            </a:r>
          </a:p>
          <a:p>
            <a:pPr marL="0" indent="0">
              <a:buNone/>
            </a:pPr>
            <a:endParaRPr lang="nl-NL" dirty="0"/>
          </a:p>
          <a:p>
            <a:pPr marL="0" indent="0">
              <a:buNone/>
            </a:pPr>
            <a:r>
              <a:rPr lang="nl-NL" dirty="0" smtClean="0"/>
              <a:t>Stemplicht/ Opkomstplicht: is in 1917 t/m 1970. Sindsdien kennen we stemrecht. </a:t>
            </a:r>
          </a:p>
          <a:p>
            <a:pPr marL="0" indent="0">
              <a:buNone/>
            </a:pPr>
            <a:endParaRPr lang="nl-NL" dirty="0" smtClean="0"/>
          </a:p>
          <a:p>
            <a:pPr marL="0" indent="0">
              <a:buNone/>
            </a:pPr>
            <a:r>
              <a:rPr lang="nl-NL" dirty="0" smtClean="0"/>
              <a:t>Echter:</a:t>
            </a:r>
          </a:p>
          <a:p>
            <a:pPr marL="0" indent="0">
              <a:buNone/>
            </a:pPr>
            <a:r>
              <a:rPr lang="nl-NL" i="1" dirty="0"/>
              <a:t>Gezien het </a:t>
            </a:r>
            <a:r>
              <a:rPr lang="nl-NL" i="1" dirty="0" smtClean="0"/>
              <a:t>stemgeheim is </a:t>
            </a:r>
            <a:r>
              <a:rPr lang="nl-NL" i="1" dirty="0"/>
              <a:t>er geen mogelijkheid om te controleren of een stem werkelijk is uitgebracht wanneer een stembiljet in een stembus wordt gedeponeerd. In de praktijk is een stemplicht dus de verplichting om een stembiljet in de stembus te deponeren of uitsluitend een meld- of </a:t>
            </a:r>
            <a:r>
              <a:rPr lang="nl-NL" b="1" i="1" dirty="0"/>
              <a:t>opkomstplicht</a:t>
            </a:r>
            <a:r>
              <a:rPr lang="nl-NL" i="1" dirty="0"/>
              <a:t>. Enige uitzondering is Noord-Korea, waar wel degelijk een stemplicht bestaat omdat de stemming er niet geheim is.</a:t>
            </a:r>
          </a:p>
          <a:p>
            <a:endParaRPr lang="nl-NL" dirty="0"/>
          </a:p>
          <a:p>
            <a:pPr marL="0" indent="0">
              <a:buNone/>
            </a:pPr>
            <a:endParaRPr lang="nl-NL" dirty="0"/>
          </a:p>
        </p:txBody>
      </p:sp>
    </p:spTree>
    <p:extLst>
      <p:ext uri="{BB962C8B-B14F-4D97-AF65-F5344CB8AC3E}">
        <p14:creationId xmlns:p14="http://schemas.microsoft.com/office/powerpoint/2010/main" val="3934484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8"/>
            <a:ext cx="8229600" cy="490066"/>
          </a:xfrm>
        </p:spPr>
        <p:txBody>
          <a:bodyPr>
            <a:normAutofit/>
          </a:bodyPr>
          <a:lstStyle/>
          <a:p>
            <a:r>
              <a:rPr lang="nl-NL" sz="2000" dirty="0"/>
              <a:t>Opkomstpercentage tweede kamer verkiezingen</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1524000" y="836712"/>
            <a:ext cx="9144000" cy="5832648"/>
          </a:xfrm>
          <a:prstGeom prst="rect">
            <a:avLst/>
          </a:prstGeom>
          <a:noFill/>
          <a:ln w="9525">
            <a:noFill/>
            <a:miter lim="800000"/>
            <a:headEnd/>
            <a:tailEnd/>
          </a:ln>
        </p:spPr>
      </p:pic>
    </p:spTree>
    <p:extLst>
      <p:ext uri="{BB962C8B-B14F-4D97-AF65-F5344CB8AC3E}">
        <p14:creationId xmlns:p14="http://schemas.microsoft.com/office/powerpoint/2010/main" val="3224840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400" dirty="0"/>
              <a:t>Opkomstpercentage provinciale verkiezingen</a:t>
            </a:r>
          </a:p>
        </p:txBody>
      </p:sp>
      <p:pic>
        <p:nvPicPr>
          <p:cNvPr id="5122" name="Picture 2"/>
          <p:cNvPicPr>
            <a:picLocks noGrp="1" noChangeAspect="1" noChangeArrowheads="1"/>
          </p:cNvPicPr>
          <p:nvPr>
            <p:ph idx="1"/>
          </p:nvPr>
        </p:nvPicPr>
        <p:blipFill>
          <a:blip r:embed="rId2" cstate="print"/>
          <a:srcRect/>
          <a:stretch>
            <a:fillRect/>
          </a:stretch>
        </p:blipFill>
        <p:spPr bwMode="auto">
          <a:xfrm>
            <a:off x="1524000" y="1227908"/>
            <a:ext cx="7524328" cy="5225427"/>
          </a:xfrm>
          <a:prstGeom prst="rect">
            <a:avLst/>
          </a:prstGeom>
          <a:noFill/>
          <a:ln w="9525">
            <a:noFill/>
            <a:miter lim="800000"/>
            <a:headEnd/>
            <a:tailEnd/>
          </a:ln>
        </p:spPr>
      </p:pic>
    </p:spTree>
    <p:extLst>
      <p:ext uri="{BB962C8B-B14F-4D97-AF65-F5344CB8AC3E}">
        <p14:creationId xmlns:p14="http://schemas.microsoft.com/office/powerpoint/2010/main" val="2602228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8"/>
            <a:ext cx="8229600" cy="562074"/>
          </a:xfrm>
        </p:spPr>
        <p:txBody>
          <a:bodyPr>
            <a:normAutofit fontScale="90000"/>
          </a:bodyPr>
          <a:lstStyle/>
          <a:p>
            <a:r>
              <a:rPr lang="nl-NL" dirty="0" smtClean="0"/>
              <a:t>Opkomstpercentage gemeenteraadsverkiezingen</a:t>
            </a:r>
            <a:endParaRPr lang="nl-NL"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524000" y="1124744"/>
            <a:ext cx="9144000" cy="5733256"/>
          </a:xfrm>
          <a:prstGeom prst="rect">
            <a:avLst/>
          </a:prstGeom>
          <a:noFill/>
          <a:ln w="9525">
            <a:noFill/>
            <a:miter lim="800000"/>
            <a:headEnd/>
            <a:tailEnd/>
          </a:ln>
        </p:spPr>
      </p:pic>
    </p:spTree>
    <p:extLst>
      <p:ext uri="{BB962C8B-B14F-4D97-AF65-F5344CB8AC3E}">
        <p14:creationId xmlns:p14="http://schemas.microsoft.com/office/powerpoint/2010/main" val="118233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1200" y="274638"/>
            <a:ext cx="8229600" cy="634082"/>
          </a:xfrm>
        </p:spPr>
        <p:txBody>
          <a:bodyPr>
            <a:normAutofit/>
          </a:bodyPr>
          <a:lstStyle/>
          <a:p>
            <a:r>
              <a:rPr lang="nl-NL" sz="2000" dirty="0"/>
              <a:t>Opkomstpercentage Europese verkiezingen in Nederland</a:t>
            </a:r>
          </a:p>
        </p:txBody>
      </p:sp>
      <p:pic>
        <p:nvPicPr>
          <p:cNvPr id="3074" name="Picture 2"/>
          <p:cNvPicPr>
            <a:picLocks noGrp="1" noChangeAspect="1" noChangeArrowheads="1"/>
          </p:cNvPicPr>
          <p:nvPr>
            <p:ph idx="1"/>
          </p:nvPr>
        </p:nvPicPr>
        <p:blipFill>
          <a:blip r:embed="rId2" cstate="print"/>
          <a:srcRect/>
          <a:stretch>
            <a:fillRect/>
          </a:stretch>
        </p:blipFill>
        <p:spPr bwMode="auto">
          <a:xfrm>
            <a:off x="2207569" y="980729"/>
            <a:ext cx="7488831" cy="4087366"/>
          </a:xfrm>
          <a:prstGeom prst="rect">
            <a:avLst/>
          </a:prstGeom>
          <a:noFill/>
          <a:ln w="9525">
            <a:noFill/>
            <a:miter lim="800000"/>
            <a:headEnd/>
            <a:tailEnd/>
          </a:ln>
        </p:spPr>
      </p:pic>
    </p:spTree>
    <p:extLst>
      <p:ext uri="{BB962C8B-B14F-4D97-AF65-F5344CB8AC3E}">
        <p14:creationId xmlns:p14="http://schemas.microsoft.com/office/powerpoint/2010/main" val="3792301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Stelling over opkomst bij verkiezingen</a:t>
            </a:r>
            <a:endParaRPr lang="nl-NL" dirty="0"/>
          </a:p>
        </p:txBody>
      </p:sp>
      <p:sp>
        <p:nvSpPr>
          <p:cNvPr id="3" name="Tijdelijke aanduiding voor inhoud 2"/>
          <p:cNvSpPr>
            <a:spLocks noGrp="1"/>
          </p:cNvSpPr>
          <p:nvPr>
            <p:ph idx="1"/>
          </p:nvPr>
        </p:nvSpPr>
        <p:spPr/>
        <p:txBody>
          <a:bodyPr/>
          <a:lstStyle/>
          <a:p>
            <a:endParaRPr lang="nl-NL" dirty="0" smtClean="0"/>
          </a:p>
          <a:p>
            <a:pPr marL="0" indent="0">
              <a:buNone/>
            </a:pPr>
            <a:endParaRPr lang="nl-NL" dirty="0" smtClean="0"/>
          </a:p>
          <a:p>
            <a:pPr marL="0" indent="0">
              <a:buNone/>
            </a:pPr>
            <a:endParaRPr lang="nl-NL" dirty="0"/>
          </a:p>
          <a:p>
            <a:pPr marL="0" indent="0">
              <a:buNone/>
            </a:pPr>
            <a:r>
              <a:rPr lang="nl-NL" dirty="0" smtClean="0"/>
              <a:t>Gezien de lage opkomstpercentages bij de verkiezingen moet de stemplicht weer worden ingevoerd!</a:t>
            </a:r>
          </a:p>
          <a:p>
            <a:pPr marL="0" indent="0">
              <a:buNone/>
            </a:pPr>
            <a:endParaRPr lang="nl-NL" dirty="0"/>
          </a:p>
          <a:p>
            <a:pPr marL="0" indent="0">
              <a:buNone/>
            </a:pPr>
            <a:r>
              <a:rPr lang="nl-NL" dirty="0" smtClean="0"/>
              <a:t>Argument voor?</a:t>
            </a:r>
          </a:p>
          <a:p>
            <a:pPr marL="0" indent="0">
              <a:buNone/>
            </a:pPr>
            <a:r>
              <a:rPr lang="nl-NL" dirty="0" smtClean="0"/>
              <a:t>Argument tegen?</a:t>
            </a:r>
          </a:p>
          <a:p>
            <a:pPr marL="0" indent="0">
              <a:buNone/>
            </a:pPr>
            <a:endParaRPr lang="nl-NL" dirty="0"/>
          </a:p>
        </p:txBody>
      </p:sp>
    </p:spTree>
    <p:extLst>
      <p:ext uri="{BB962C8B-B14F-4D97-AF65-F5344CB8AC3E}">
        <p14:creationId xmlns:p14="http://schemas.microsoft.com/office/powerpoint/2010/main" val="948525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Soorten partijen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Er zijn verschillende soorten partijen:</a:t>
            </a:r>
          </a:p>
          <a:p>
            <a:pPr marL="0" indent="0">
              <a:buNone/>
            </a:pPr>
            <a:endParaRPr lang="nl-NL" dirty="0"/>
          </a:p>
          <a:p>
            <a:pPr>
              <a:buFontTx/>
              <a:buChar char="-"/>
            </a:pPr>
            <a:r>
              <a:rPr lang="nl-NL" dirty="0" err="1" smtClean="0"/>
              <a:t>One</a:t>
            </a:r>
            <a:r>
              <a:rPr lang="nl-NL" dirty="0" smtClean="0"/>
              <a:t> issue partijen;</a:t>
            </a:r>
          </a:p>
          <a:p>
            <a:pPr>
              <a:buFontTx/>
              <a:buChar char="-"/>
            </a:pPr>
            <a:r>
              <a:rPr lang="nl-NL" smtClean="0"/>
              <a:t>Antidemocratische </a:t>
            </a:r>
            <a:r>
              <a:rPr lang="nl-NL" dirty="0" smtClean="0"/>
              <a:t>partijen;</a:t>
            </a:r>
          </a:p>
          <a:p>
            <a:pPr>
              <a:buFontTx/>
              <a:buChar char="-"/>
            </a:pPr>
            <a:r>
              <a:rPr lang="nl-NL" dirty="0" smtClean="0"/>
              <a:t>Ideologische partijen;</a:t>
            </a:r>
          </a:p>
          <a:p>
            <a:pPr>
              <a:buFontTx/>
              <a:buChar char="-"/>
            </a:pPr>
            <a:r>
              <a:rPr lang="nl-NL" dirty="0" smtClean="0"/>
              <a:t>Pragmatische partijen;</a:t>
            </a:r>
          </a:p>
          <a:p>
            <a:pPr>
              <a:buFontTx/>
              <a:buChar char="-"/>
            </a:pPr>
            <a:r>
              <a:rPr lang="nl-NL" dirty="0" smtClean="0"/>
              <a:t>Confessionele partijen;</a:t>
            </a:r>
          </a:p>
          <a:p>
            <a:pPr>
              <a:buFontTx/>
              <a:buChar char="-"/>
            </a:pPr>
            <a:endParaRPr lang="nl-NL" dirty="0"/>
          </a:p>
        </p:txBody>
      </p:sp>
    </p:spTree>
    <p:extLst>
      <p:ext uri="{BB962C8B-B14F-4D97-AF65-F5344CB8AC3E}">
        <p14:creationId xmlns:p14="http://schemas.microsoft.com/office/powerpoint/2010/main" val="2085695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Functies van politieke partijen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Politieke partijen hebben verschillende functies:</a:t>
            </a:r>
          </a:p>
          <a:p>
            <a:pPr marL="0" indent="0">
              <a:buNone/>
            </a:pPr>
            <a:endParaRPr lang="nl-NL" dirty="0"/>
          </a:p>
          <a:p>
            <a:pPr>
              <a:buFontTx/>
              <a:buChar char="-"/>
            </a:pPr>
            <a:r>
              <a:rPr lang="nl-NL" dirty="0" smtClean="0"/>
              <a:t>Integratie van ideeën;</a:t>
            </a:r>
          </a:p>
          <a:p>
            <a:pPr>
              <a:buFontTx/>
              <a:buChar char="-"/>
            </a:pPr>
            <a:r>
              <a:rPr lang="nl-NL" dirty="0" smtClean="0"/>
              <a:t>Articulatie;</a:t>
            </a:r>
          </a:p>
          <a:p>
            <a:pPr>
              <a:buFontTx/>
              <a:buChar char="-"/>
            </a:pPr>
            <a:r>
              <a:rPr lang="nl-NL" dirty="0" smtClean="0"/>
              <a:t>Informatie;</a:t>
            </a:r>
          </a:p>
          <a:p>
            <a:pPr>
              <a:buFontTx/>
              <a:buChar char="-"/>
            </a:pPr>
            <a:r>
              <a:rPr lang="nl-NL" dirty="0" smtClean="0"/>
              <a:t>Participatie;</a:t>
            </a:r>
          </a:p>
          <a:p>
            <a:pPr>
              <a:buFontTx/>
              <a:buChar char="-"/>
            </a:pPr>
            <a:r>
              <a:rPr lang="nl-NL" dirty="0" smtClean="0"/>
              <a:t>Selectie van kandidaten.</a:t>
            </a:r>
            <a:endParaRPr lang="nl-NL" dirty="0"/>
          </a:p>
        </p:txBody>
      </p:sp>
    </p:spTree>
    <p:extLst>
      <p:ext uri="{BB962C8B-B14F-4D97-AF65-F5344CB8AC3E}">
        <p14:creationId xmlns:p14="http://schemas.microsoft.com/office/powerpoint/2010/main" val="3261371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290</Words>
  <Application>Microsoft Office PowerPoint</Application>
  <PresentationFormat>Breedbeeld</PresentationFormat>
  <Paragraphs>52</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Paragraaf 3: Politieke partijen</vt:lpstr>
      <vt:lpstr>Opkomst bij verkiezingen: stemplicht</vt:lpstr>
      <vt:lpstr>Opkomstpercentage tweede kamer verkiezingen</vt:lpstr>
      <vt:lpstr>Opkomstpercentage provinciale verkiezingen</vt:lpstr>
      <vt:lpstr>Opkomstpercentage gemeenteraadsverkiezingen</vt:lpstr>
      <vt:lpstr>Opkomstpercentage Europese verkiezingen in Nederland</vt:lpstr>
      <vt:lpstr>Stelling over opkomst bij verkiezingen</vt:lpstr>
      <vt:lpstr>Soorten partijen</vt:lpstr>
      <vt:lpstr>Functies van politieke partijen</vt:lpstr>
      <vt:lpstr>Maatschappelijke veranderingen</vt:lpstr>
      <vt:lpstr>PowerPoint-presentatie</vt:lpstr>
      <vt:lpstr>Politieke partijen en centrale waarden</vt:lpstr>
      <vt:lpstr>Politieke stromingen en centrale waarden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Paragraaf 3: Politieke partijen</dc:title>
  <dc:creator>Daniel FluitErMaarNaar</dc:creator>
  <cp:lastModifiedBy>Fluitsma, DWPM (Daniel) </cp:lastModifiedBy>
  <cp:revision>5</cp:revision>
  <dcterms:created xsi:type="dcterms:W3CDTF">2018-01-09T10:11:15Z</dcterms:created>
  <dcterms:modified xsi:type="dcterms:W3CDTF">2019-01-15T10:20:54Z</dcterms:modified>
</cp:coreProperties>
</file>